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2" r:id="rId6"/>
    <p:sldId id="263" r:id="rId7"/>
    <p:sldId id="276" r:id="rId8"/>
    <p:sldId id="260" r:id="rId9"/>
    <p:sldId id="261" r:id="rId10"/>
    <p:sldId id="285" r:id="rId11"/>
    <p:sldId id="277" r:id="rId12"/>
    <p:sldId id="284" r:id="rId13"/>
    <p:sldId id="278" r:id="rId14"/>
    <p:sldId id="279" r:id="rId15"/>
    <p:sldId id="280" r:id="rId16"/>
    <p:sldId id="281" r:id="rId17"/>
    <p:sldId id="282" r:id="rId18"/>
    <p:sldId id="283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DFF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94680"/>
  </p:normalViewPr>
  <p:slideViewPr>
    <p:cSldViewPr snapToGrid="0" snapToObjects="1">
      <p:cViewPr varScale="1">
        <p:scale>
          <a:sx n="122" d="100"/>
          <a:sy n="122" d="100"/>
        </p:scale>
        <p:origin x="240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006753-9BFE-A449-B79D-5847F9953C7C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115C4A-E34C-6548-9804-C91FBA0CB0E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6242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115C4A-E34C-6548-9804-C91FBA0CB0E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8651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115C4A-E34C-6548-9804-C91FBA0CB0E2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99451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3B4633-2DAB-979F-CF10-621C0AE254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3BF621F-4D46-4E8B-DEBE-0D45B9CF9F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041D7A-C327-DA1D-E84F-E55BAB497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FF0127-67AF-DB93-9930-B0198CED4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59ABF9-6110-CCEC-8E39-72C3EC696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78106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E030BC-86DC-B4F5-319F-BAEAF228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88B676D-B7AD-E753-DACB-60ECBEB11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CE3FD8-5097-EBD0-D13F-1427F2DBE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0D450B4-8306-8796-8445-855EDA048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286D36-A431-B54A-67CB-3EEB9D500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75852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F663D43-7711-3F45-2952-97E7083464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BB738A2-2503-796B-13AB-6940E5466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959929-C78F-A8FA-B858-8C4DBCA9F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D88E9D-8E8D-A214-AB20-DB15B9EB2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07EBAD-BA2C-C923-F1F7-ED989706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40567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23A2A-5485-9F94-7EA8-31755EF4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15AA84-F651-60BE-C68A-AE37F640F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26C35F-2C08-DB29-615F-02201303A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7591B9-0731-26AF-CC00-836538C0F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890BC66-1421-6C4B-E093-895EDB250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8278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E2040C-EDCD-A160-F731-2B1EC74E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F6CE01-21D2-CABE-A963-77CFF6F96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6FEE86-2762-84B9-2FA2-A6894BEC3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0111BF-E501-C600-25AF-40501542A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FF5420-672D-BE26-FF64-2E12F0230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38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D41C5F-589F-EBE8-0652-CCB8FC5F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69B1C-39C3-BD2F-FEC6-8AFE8DFB9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C96827C-4036-EFCC-4E60-357168AC2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BAD78E4-9488-3AEA-45F4-3C3300C66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84512D8-330F-01C5-3091-392A562D5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C6B846F-973C-9869-683D-E4D8FEED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8150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4B6E84-FAC7-934A-9DD5-3BF7E4BB6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6E216E-ACCA-0F28-A9D0-9E549AC83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9F7DB6A-5B74-D3CC-4E4F-AA2E10F49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B491329-B718-6878-849A-52F12EFB1A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88C631D-2EE7-143E-01B6-6CD2D5D30F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3FD5DA1-19B7-1CE1-3AF7-3F31E247A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A5770A8-FFCE-90B7-59FD-778A121B3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7CEDC64-2C67-C8A4-9F90-019AB966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55717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113674-098D-A244-F8DF-CBAFB8514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8BD621B-F1CF-0D5C-C48F-FB3FED58A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6A8ED13-9B4B-89AD-DE18-24C66B0E1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BFCA584-42AC-BA4B-D637-4C4CBF2CA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41497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92D3B6B-CD05-D35B-089C-C960D960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0BED56F-2D55-4D33-6194-E139B4807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49C6EE-A263-223F-8762-FB45B000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3149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195CB-A76C-B325-1F8B-FD39F6AF3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7BD5FF-6380-7201-0B41-1A88CF99B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58D009A-9EF4-DEB1-DE96-34CBC61BB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7AAA6BC-4EA5-6631-80A2-E3060865F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6F1324E-CF77-6520-8BC0-4C0CCB1A7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ACF5B1-3A95-F911-8B29-3AFB64333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1051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48C103-ABCD-2039-C110-61F0644FB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5FF17D4-0343-6961-7E89-341598851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1571853-8B4B-895C-7DB2-192C3B4135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C012BD-C586-5CA1-32E0-C582F4724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FEA501E-5FEB-B2F3-4112-27D2B7264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995081E-2668-74B6-03C4-A78D69EC7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09149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F1291A3-9F9A-A090-4902-894D74DC1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70F677-07AF-9DC9-FA5C-BF29919A2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FD6CC1-3DA0-0D26-E6CB-91EF7409FA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0AE10-32F1-C848-AD69-43DF4137F0B4}" type="datetimeFigureOut">
              <a:rPr lang="de-CH" smtClean="0"/>
              <a:t>06.06.22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4E0AEF-3BB1-8DD8-7D43-660FB17C44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4A619F-07FE-9E37-82B9-9F4A1B1FEC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4E86F-219B-F84A-B302-2BEA149C4FE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895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peterhigginson.co.uk/lmc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23545E-B876-FB4A-2794-3FE79D612F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Assembler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4914095-B38A-D2AF-4990-1793AA53F4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Andreas Schärer</a:t>
            </a:r>
          </a:p>
          <a:p>
            <a:r>
              <a:rPr lang="de-CH" dirty="0"/>
              <a:t>Kanti Romanshorn</a:t>
            </a:r>
          </a:p>
        </p:txBody>
      </p:sp>
    </p:spTree>
    <p:extLst>
      <p:ext uri="{BB962C8B-B14F-4D97-AF65-F5344CB8AC3E}">
        <p14:creationId xmlns:p14="http://schemas.microsoft.com/office/powerpoint/2010/main" val="2004726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E20FBD-688E-34B8-5293-7439C6B0F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Von-Neumann-Architektur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C05346-B62B-BC8D-D344-EFCA2679C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2739"/>
          </a:xfrm>
        </p:spPr>
        <p:txBody>
          <a:bodyPr/>
          <a:lstStyle/>
          <a:p>
            <a:r>
              <a:rPr lang="de-CH" dirty="0"/>
              <a:t>Arbeitet nach Von-Neumann-Instruktionszyklus: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b="1" dirty="0" err="1"/>
              <a:t>Fetch</a:t>
            </a:r>
            <a:r>
              <a:rPr lang="de-CH" b="1" dirty="0"/>
              <a:t> </a:t>
            </a:r>
            <a:r>
              <a:rPr lang="de-CH" dirty="0"/>
              <a:t>(holen gehen):</a:t>
            </a:r>
          </a:p>
          <a:p>
            <a:pPr lvl="2"/>
            <a:r>
              <a:rPr lang="de-CH" dirty="0"/>
              <a:t>Hole im Speicher die nächste Instruktion – quasi die nächste</a:t>
            </a:r>
            <a:br>
              <a:rPr lang="de-CH" dirty="0"/>
            </a:br>
            <a:r>
              <a:rPr lang="de-CH" dirty="0"/>
              <a:t>Zeile Code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b="1" dirty="0" err="1"/>
              <a:t>Decode</a:t>
            </a:r>
            <a:r>
              <a:rPr lang="de-CH" dirty="0"/>
              <a:t> (decodieren):</a:t>
            </a:r>
          </a:p>
          <a:p>
            <a:pPr lvl="2"/>
            <a:r>
              <a:rPr lang="de-CH" dirty="0"/>
              <a:t>Entschlüssle, was diese bedeutet.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b="1" dirty="0"/>
              <a:t>Execute</a:t>
            </a:r>
            <a:r>
              <a:rPr lang="de-CH" dirty="0"/>
              <a:t> (ausführen):</a:t>
            </a:r>
          </a:p>
          <a:p>
            <a:pPr lvl="2"/>
            <a:r>
              <a:rPr lang="de-CH" dirty="0"/>
              <a:t>Führe sie aus.</a:t>
            </a:r>
          </a:p>
          <a:p>
            <a:r>
              <a:rPr lang="de-CH" dirty="0"/>
              <a:t>Betrachten Elemente</a:t>
            </a:r>
            <a:br>
              <a:rPr lang="de-CH" dirty="0"/>
            </a:br>
            <a:r>
              <a:rPr lang="de-CH" dirty="0"/>
              <a:t>im «Little Man Computer»</a:t>
            </a:r>
          </a:p>
          <a:p>
            <a:pPr lvl="1"/>
            <a:endParaRPr lang="de-CH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FC75685-3E1A-5617-A659-D10A04655B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9066" y="169636"/>
            <a:ext cx="2794000" cy="364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Von Neumann architecture - Wikipedia">
            <a:extLst>
              <a:ext uri="{FF2B5EF4-FFF2-40B4-BE49-F238E27FC236}">
                <a16:creationId xmlns:a16="http://schemas.microsoft.com/office/drawing/2014/main" id="{91606AC8-464F-5144-63DF-F092A7B49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420" y="3328517"/>
            <a:ext cx="5677646" cy="3283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6280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9D29B9-8772-1276-2BC8-F131C6320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Little Man Computer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587BA00-D14A-48AB-E2AB-D1C515C8E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502" y="1690688"/>
            <a:ext cx="5736058" cy="352889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91BB312-B45B-0944-8FDF-7009A8CBF694}"/>
              </a:ext>
            </a:extLst>
          </p:cNvPr>
          <p:cNvSpPr txBox="1"/>
          <p:nvPr/>
        </p:nvSpPr>
        <p:spPr>
          <a:xfrm>
            <a:off x="9122896" y="1963933"/>
            <a:ext cx="2914134" cy="14773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CH" b="1" dirty="0"/>
              <a:t>Speicher (RAM):</a:t>
            </a:r>
            <a:r>
              <a:rPr lang="de-CH" dirty="0"/>
              <a:t> </a:t>
            </a:r>
          </a:p>
          <a:p>
            <a:pPr marL="285750" indent="-285750">
              <a:buFontTx/>
              <a:buChar char="-"/>
            </a:pPr>
            <a:r>
              <a:rPr lang="de-CH" dirty="0"/>
              <a:t>Speichert Programmcode UND Daten</a:t>
            </a:r>
          </a:p>
          <a:p>
            <a:pPr marL="285750" indent="-285750">
              <a:buFontTx/>
              <a:buChar char="-"/>
            </a:pPr>
            <a:r>
              <a:rPr lang="de-CH" dirty="0"/>
              <a:t>Hier: 100 Memory-Slots (0-99)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15C1B0D-9597-B1B8-5267-89FA111B86C4}"/>
              </a:ext>
            </a:extLst>
          </p:cNvPr>
          <p:cNvSpPr txBox="1"/>
          <p:nvPr/>
        </p:nvSpPr>
        <p:spPr>
          <a:xfrm>
            <a:off x="314110" y="1688680"/>
            <a:ext cx="2804160" cy="147732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de-CH" b="1" dirty="0"/>
              <a:t>Programm in Assembler:</a:t>
            </a:r>
          </a:p>
          <a:p>
            <a:pPr marL="285750" indent="-285750">
              <a:buFontTx/>
              <a:buChar char="-"/>
            </a:pPr>
            <a:r>
              <a:rPr lang="de-CH" dirty="0"/>
              <a:t>Jede Zeile beinhaltet eine Anweisung</a:t>
            </a:r>
          </a:p>
          <a:p>
            <a:pPr marL="285750" indent="-285750">
              <a:buFontTx/>
              <a:buChar char="-"/>
            </a:pPr>
            <a:r>
              <a:rPr lang="de-CH" dirty="0"/>
              <a:t>Werden am Anfang in Speicher geschrieben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3DB73C5-93C1-31EE-2434-C045F4BA41E5}"/>
              </a:ext>
            </a:extLst>
          </p:cNvPr>
          <p:cNvSpPr txBox="1"/>
          <p:nvPr/>
        </p:nvSpPr>
        <p:spPr>
          <a:xfrm>
            <a:off x="4439920" y="5466080"/>
            <a:ext cx="3312160" cy="923330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txBody>
          <a:bodyPr wrap="square" rtlCol="0">
            <a:spAutoFit/>
          </a:bodyPr>
          <a:lstStyle/>
          <a:p>
            <a:r>
              <a:rPr lang="de-CH" b="1" dirty="0"/>
              <a:t>Akkumulator:</a:t>
            </a:r>
            <a:br>
              <a:rPr lang="de-CH" b="1" dirty="0"/>
            </a:br>
            <a:r>
              <a:rPr lang="de-CH" dirty="0"/>
              <a:t>Speichert Resultat der letzten Operation / Berechnung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DC9B10A-FF82-A78B-607D-B40F84B63D01}"/>
              </a:ext>
            </a:extLst>
          </p:cNvPr>
          <p:cNvSpPr txBox="1"/>
          <p:nvPr/>
        </p:nvSpPr>
        <p:spPr>
          <a:xfrm>
            <a:off x="287727" y="3559437"/>
            <a:ext cx="2929659" cy="147732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de-CH" b="1" dirty="0" err="1"/>
              <a:t>Instruction</a:t>
            </a:r>
            <a:r>
              <a:rPr lang="de-CH" b="1" dirty="0"/>
              <a:t> Register:</a:t>
            </a:r>
          </a:p>
          <a:p>
            <a:r>
              <a:rPr lang="de-CH" dirty="0"/>
              <a:t>Merkt sich erste Stelle der aktuellen Anweisung</a:t>
            </a:r>
          </a:p>
          <a:p>
            <a:r>
              <a:rPr lang="de-CH" b="1" dirty="0" err="1"/>
              <a:t>Address</a:t>
            </a:r>
            <a:r>
              <a:rPr lang="de-CH" b="1" dirty="0"/>
              <a:t> Register:</a:t>
            </a:r>
          </a:p>
          <a:p>
            <a:r>
              <a:rPr lang="de-CH" dirty="0"/>
              <a:t>Merkt sich 2. und 3. Stelle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D9A62F5-DC9E-5766-3B24-CD7AF2C50852}"/>
              </a:ext>
            </a:extLst>
          </p:cNvPr>
          <p:cNvSpPr txBox="1"/>
          <p:nvPr/>
        </p:nvSpPr>
        <p:spPr>
          <a:xfrm>
            <a:off x="845584" y="5464148"/>
            <a:ext cx="3413627" cy="646331"/>
          </a:xfrm>
          <a:prstGeom prst="rect">
            <a:avLst/>
          </a:prstGeom>
          <a:noFill/>
          <a:ln w="38100">
            <a:solidFill>
              <a:srgbClr val="00FDFF"/>
            </a:solidFill>
          </a:ln>
        </p:spPr>
        <p:txBody>
          <a:bodyPr wrap="none" rtlCol="0">
            <a:spAutoFit/>
          </a:bodyPr>
          <a:lstStyle/>
          <a:p>
            <a:r>
              <a:rPr lang="de-CH" b="1" dirty="0" err="1"/>
              <a:t>Arithmetic</a:t>
            </a:r>
            <a:r>
              <a:rPr lang="de-CH" b="1" dirty="0"/>
              <a:t> Unit:</a:t>
            </a:r>
          </a:p>
          <a:p>
            <a:r>
              <a:rPr lang="de-CH" dirty="0"/>
              <a:t>Rechenwerk, stellt Rechnungen an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5AFFB4E-A3C1-738B-EB9C-D7B9481A8C7C}"/>
              </a:ext>
            </a:extLst>
          </p:cNvPr>
          <p:cNvSpPr/>
          <p:nvPr/>
        </p:nvSpPr>
        <p:spPr>
          <a:xfrm>
            <a:off x="3316502" y="1690688"/>
            <a:ext cx="1885418" cy="310483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B00648A-2F0E-B84F-218A-1E3AA29C9442}"/>
              </a:ext>
            </a:extLst>
          </p:cNvPr>
          <p:cNvSpPr txBox="1"/>
          <p:nvPr/>
        </p:nvSpPr>
        <p:spPr>
          <a:xfrm>
            <a:off x="7898057" y="5453541"/>
            <a:ext cx="3699667" cy="64633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de-CH" b="1" dirty="0"/>
              <a:t>Input / Output:</a:t>
            </a:r>
          </a:p>
          <a:p>
            <a:r>
              <a:rPr lang="de-CH" dirty="0"/>
              <a:t>Werte eingeben und ausgeben lassen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88632A7-8916-3A01-C31F-B1AFB935DE61}"/>
              </a:ext>
            </a:extLst>
          </p:cNvPr>
          <p:cNvSpPr/>
          <p:nvPr/>
        </p:nvSpPr>
        <p:spPr>
          <a:xfrm>
            <a:off x="6262902" y="1771968"/>
            <a:ext cx="2535658" cy="29219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D1F17B0-D5DD-4AAE-E8A6-B3BE0A5AEEAA}"/>
              </a:ext>
            </a:extLst>
          </p:cNvPr>
          <p:cNvSpPr/>
          <p:nvPr/>
        </p:nvSpPr>
        <p:spPr>
          <a:xfrm>
            <a:off x="5283200" y="2957118"/>
            <a:ext cx="721360" cy="25344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AB27FA81-8D22-96CA-0665-D6E0E9F2DE70}"/>
              </a:ext>
            </a:extLst>
          </p:cNvPr>
          <p:cNvSpPr/>
          <p:nvPr/>
        </p:nvSpPr>
        <p:spPr>
          <a:xfrm>
            <a:off x="5283200" y="3260276"/>
            <a:ext cx="721360" cy="404337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2CD2011-E476-437C-17F5-37C089C38FE2}"/>
              </a:ext>
            </a:extLst>
          </p:cNvPr>
          <p:cNvSpPr/>
          <p:nvPr/>
        </p:nvSpPr>
        <p:spPr>
          <a:xfrm>
            <a:off x="5283200" y="3734602"/>
            <a:ext cx="721360" cy="305071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79A91A1-3AB2-90C9-E312-BB2A2656810A}"/>
              </a:ext>
            </a:extLst>
          </p:cNvPr>
          <p:cNvSpPr/>
          <p:nvPr/>
        </p:nvSpPr>
        <p:spPr>
          <a:xfrm>
            <a:off x="5283200" y="4222465"/>
            <a:ext cx="413555" cy="340949"/>
          </a:xfrm>
          <a:prstGeom prst="rect">
            <a:avLst/>
          </a:prstGeom>
          <a:noFill/>
          <a:ln w="38100"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2D46180-C5F5-3F83-C3D7-906755DB19D7}"/>
              </a:ext>
            </a:extLst>
          </p:cNvPr>
          <p:cNvSpPr/>
          <p:nvPr/>
        </p:nvSpPr>
        <p:spPr>
          <a:xfrm>
            <a:off x="5283200" y="4653566"/>
            <a:ext cx="413555" cy="39771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337BFACA-4F52-F021-3054-D1AF66813839}"/>
              </a:ext>
            </a:extLst>
          </p:cNvPr>
          <p:cNvSpPr/>
          <p:nvPr/>
        </p:nvSpPr>
        <p:spPr>
          <a:xfrm>
            <a:off x="5253485" y="1713048"/>
            <a:ext cx="479804" cy="93333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76BCFC4E-B121-C5BD-3F76-28801EFC5E33}"/>
              </a:ext>
            </a:extLst>
          </p:cNvPr>
          <p:cNvSpPr txBox="1"/>
          <p:nvPr/>
        </p:nvSpPr>
        <p:spPr>
          <a:xfrm>
            <a:off x="5738717" y="684966"/>
            <a:ext cx="3139439" cy="92333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de-CH" b="1" dirty="0" err="1"/>
              <a:t>Program</a:t>
            </a:r>
            <a:r>
              <a:rPr lang="de-CH" b="1" dirty="0"/>
              <a:t> Counter:</a:t>
            </a:r>
            <a:br>
              <a:rPr lang="de-CH" b="1" dirty="0"/>
            </a:br>
            <a:r>
              <a:rPr lang="de-CH" dirty="0"/>
              <a:t>merkt sich Adresse im Speicher von nächster Anweisung</a:t>
            </a:r>
          </a:p>
        </p:txBody>
      </p:sp>
    </p:spTree>
    <p:extLst>
      <p:ext uri="{BB962C8B-B14F-4D97-AF65-F5344CB8AC3E}">
        <p14:creationId xmlns:p14="http://schemas.microsoft.com/office/powerpoint/2010/main" val="2173516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89714E-E3E1-2425-7E06-5F0FA9481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Little Man Computer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F0F3286-7A9D-CA4D-6794-143441ECEC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de-CH" dirty="0"/>
                  <a:t>Jede CPU hat eigenes </a:t>
                </a:r>
                <a:r>
                  <a:rPr lang="de-CH" b="1" dirty="0" err="1"/>
                  <a:t>Instruction</a:t>
                </a:r>
                <a:r>
                  <a:rPr lang="de-CH" b="1" dirty="0"/>
                  <a:t> Set </a:t>
                </a:r>
                <a:r>
                  <a:rPr lang="de-CH" dirty="0"/>
                  <a:t>(Befehlssatzarchitektur)</a:t>
                </a:r>
              </a:p>
              <a:p>
                <a:r>
                  <a:rPr lang="de-CH" dirty="0"/>
                  <a:t>Beinhaltet alle einzelnen Befehle, die CPU machen kann</a:t>
                </a:r>
              </a:p>
              <a:p>
                <a:r>
                  <a:rPr lang="de-CH" dirty="0"/>
                  <a:t>Für «Little Man Computer»: nur etwa 10 Befehle!</a:t>
                </a:r>
              </a:p>
              <a:p>
                <a:endParaRPr lang="de-CH" dirty="0"/>
              </a:p>
              <a:p>
                <a:endParaRPr lang="de-CH" dirty="0"/>
              </a:p>
              <a:p>
                <a:endParaRPr lang="de-CH" dirty="0"/>
              </a:p>
              <a:p>
                <a:endParaRPr lang="de-CH" dirty="0"/>
              </a:p>
              <a:p>
                <a:endParaRPr lang="de-CH" dirty="0"/>
              </a:p>
              <a:p>
                <a:endParaRPr lang="de-CH" dirty="0"/>
              </a:p>
              <a:p>
                <a:r>
                  <a:rPr lang="de-CH" dirty="0"/>
                  <a:t>Mathematische Operatoren im «LMC»:</a:t>
                </a:r>
              </a:p>
              <a:p>
                <a:pPr lvl="1"/>
                <a:r>
                  <a:rPr lang="de-CH" dirty="0"/>
                  <a:t>Nur Add und Sub!</a:t>
                </a:r>
              </a:p>
              <a:p>
                <a:pPr lvl="1"/>
                <a:r>
                  <a:rPr lang="de-CH" dirty="0"/>
                  <a:t>Multiplikation?</a:t>
                </a:r>
              </a:p>
              <a:p>
                <a:pPr lvl="1"/>
                <a:r>
                  <a:rPr lang="de-CH" dirty="0"/>
                  <a:t>Nicht nötig, Add reicht: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4⋅5=</m:t>
                    </m:r>
                    <m:r>
                      <a:rPr lang="de-CH" i="1">
                        <a:latin typeface="Cambria Math" panose="02040503050406030204" pitchFamily="18" charset="0"/>
                      </a:rPr>
                      <m:t>5+5+5+5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=20</m:t>
                    </m:r>
                  </m:oMath>
                </a14:m>
                <a:endParaRPr lang="de-CH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5F0F3286-7A9D-CA4D-6794-143441ECEC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2"/>
                <a:stretch>
                  <a:fillRect l="-844" t="-277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8ED2B4B7-B55D-B13F-2CC6-4003F96FF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816" y="2880343"/>
            <a:ext cx="8179213" cy="233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740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9A095960-17E4-734F-0693-E403F38CC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382" y="2782823"/>
            <a:ext cx="6293618" cy="387082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29D29B9-8772-1276-2BC8-F131C6320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628"/>
            <a:ext cx="10515600" cy="1325563"/>
          </a:xfrm>
        </p:spPr>
        <p:txBody>
          <a:bodyPr/>
          <a:lstStyle/>
          <a:p>
            <a:r>
              <a:rPr lang="de-CH" dirty="0"/>
              <a:t>Little Man Computer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BBD41CB-E14D-307F-4556-5DE56F4B5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7060"/>
            <a:ext cx="10515600" cy="5390940"/>
          </a:xfrm>
        </p:spPr>
        <p:txBody>
          <a:bodyPr>
            <a:normAutofit/>
          </a:bodyPr>
          <a:lstStyle/>
          <a:p>
            <a:r>
              <a:rPr lang="de-CH" b="1" dirty="0"/>
              <a:t>Beispiel: Wollen zwei Zahlen addieren: 30 + 12 = ?</a:t>
            </a:r>
          </a:p>
          <a:p>
            <a:pPr lvl="1"/>
            <a:r>
              <a:rPr lang="de-CH" dirty="0"/>
              <a:t>Die beiden Zahlen 30 und 12 sind im Speicher (RAM) gespeichert</a:t>
            </a:r>
          </a:p>
          <a:p>
            <a:pPr lvl="1"/>
            <a:r>
              <a:rPr lang="de-CH" dirty="0"/>
              <a:t>Wollen sie addieren und das Resultat ausgeben und in den Speicher schreiben</a:t>
            </a:r>
          </a:p>
          <a:p>
            <a:r>
              <a:rPr lang="de-CH" dirty="0"/>
              <a:t>Vorbereitung:</a:t>
            </a:r>
          </a:p>
          <a:p>
            <a:pPr lvl="1"/>
            <a:r>
              <a:rPr lang="de-CH" dirty="0"/>
              <a:t>Programm in Assembler schreiben</a:t>
            </a:r>
            <a:br>
              <a:rPr lang="de-CH" dirty="0"/>
            </a:br>
            <a:r>
              <a:rPr lang="de-CH" dirty="0"/>
              <a:t>(5 Zeilen Code)</a:t>
            </a:r>
          </a:p>
          <a:p>
            <a:pPr lvl="1"/>
            <a:r>
              <a:rPr lang="de-CH" dirty="0"/>
              <a:t>Zwei Werte 30 und 12 in RAM</a:t>
            </a:r>
            <a:br>
              <a:rPr lang="de-CH" dirty="0"/>
            </a:br>
            <a:r>
              <a:rPr lang="de-CH" dirty="0"/>
              <a:t>schreiben (in Slots 97 &amp; 98)</a:t>
            </a:r>
          </a:p>
          <a:p>
            <a:r>
              <a:rPr lang="de-CH" dirty="0"/>
              <a:t>Für jede Zeile: geht Von-Neumann-</a:t>
            </a:r>
            <a:br>
              <a:rPr lang="de-CH" dirty="0"/>
            </a:br>
            <a:r>
              <a:rPr lang="de-CH" dirty="0"/>
              <a:t>Instruktionszyklus durch</a:t>
            </a:r>
          </a:p>
          <a:p>
            <a:r>
              <a:rPr lang="de-CH" dirty="0"/>
              <a:t>Gehen Programm Schritt für</a:t>
            </a:r>
            <a:br>
              <a:rPr lang="de-CH" dirty="0"/>
            </a:br>
            <a:r>
              <a:rPr lang="de-CH" dirty="0"/>
              <a:t>Schritt durch</a:t>
            </a:r>
          </a:p>
          <a:p>
            <a:pPr lvl="1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078106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2E891-98C3-B0DD-8501-CE4A520C3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Zeile 1: LDA 97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BF7E6E-1381-2118-F15C-E4C1A383C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71580" cy="4351338"/>
          </a:xfrm>
        </p:spPr>
        <p:txBody>
          <a:bodyPr/>
          <a:lstStyle/>
          <a:p>
            <a:r>
              <a:rPr lang="de-CH" b="1" dirty="0"/>
              <a:t>LDA 97</a:t>
            </a:r>
            <a:r>
              <a:rPr lang="de-CH" dirty="0"/>
              <a:t>:</a:t>
            </a:r>
            <a:br>
              <a:rPr lang="de-CH" dirty="0"/>
            </a:br>
            <a:r>
              <a:rPr lang="de-CH" b="1" dirty="0"/>
              <a:t>L</a:t>
            </a:r>
            <a:r>
              <a:rPr lang="de-CH" dirty="0"/>
              <a:t>oa</a:t>
            </a:r>
            <a:r>
              <a:rPr lang="de-CH" b="1" dirty="0"/>
              <a:t>d</a:t>
            </a:r>
            <a:r>
              <a:rPr lang="de-CH" dirty="0"/>
              <a:t> Wert in Slot </a:t>
            </a:r>
            <a:r>
              <a:rPr lang="de-CH" b="1" dirty="0"/>
              <a:t>97</a:t>
            </a:r>
            <a:r>
              <a:rPr lang="de-CH" dirty="0"/>
              <a:t> in </a:t>
            </a:r>
            <a:r>
              <a:rPr lang="de-CH" b="1" dirty="0"/>
              <a:t>A</a:t>
            </a:r>
            <a:r>
              <a:rPr lang="de-CH" dirty="0"/>
              <a:t>kkumulator</a:t>
            </a:r>
          </a:p>
          <a:p>
            <a:r>
              <a:rPr lang="de-CH" dirty="0"/>
              <a:t> kurz </a:t>
            </a:r>
            <a:r>
              <a:rPr lang="de-CH" b="1" dirty="0"/>
              <a:t>597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5 für LDA</a:t>
            </a:r>
          </a:p>
          <a:p>
            <a:pPr lvl="1"/>
            <a:r>
              <a:rPr lang="de-CH" dirty="0"/>
              <a:t>97 für Memory-Slot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5877AB9-D7F6-1C27-C9E8-1FDDFF8B5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000" y="410297"/>
            <a:ext cx="6666788" cy="190303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60D12FB-DB6D-6C3F-67FE-5936FC2D7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000" y="2217457"/>
            <a:ext cx="7200000" cy="442331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4C51FA7-5F20-1F42-4E0C-8CBFB50F57BE}"/>
              </a:ext>
            </a:extLst>
          </p:cNvPr>
          <p:cNvSpPr txBox="1"/>
          <p:nvPr/>
        </p:nvSpPr>
        <p:spPr>
          <a:xfrm>
            <a:off x="4994031" y="95353"/>
            <a:ext cx="30353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1" dirty="0" err="1"/>
              <a:t>Instruction</a:t>
            </a:r>
            <a:r>
              <a:rPr lang="de-CH" sz="1400" b="1" dirty="0"/>
              <a:t> </a:t>
            </a:r>
            <a:r>
              <a:rPr lang="de-CH" sz="1400" b="1" dirty="0" err="1"/>
              <a:t>set</a:t>
            </a:r>
            <a:r>
              <a:rPr lang="de-CH" sz="1400" b="1" dirty="0"/>
              <a:t> «Little Man Computer»</a:t>
            </a:r>
          </a:p>
        </p:txBody>
      </p:sp>
    </p:spTree>
    <p:extLst>
      <p:ext uri="{BB962C8B-B14F-4D97-AF65-F5344CB8AC3E}">
        <p14:creationId xmlns:p14="http://schemas.microsoft.com/office/powerpoint/2010/main" val="1571814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2E891-98C3-B0DD-8501-CE4A520C3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Zeile 2: ADD 98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BF7E6E-1381-2118-F15C-E4C1A383C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3800" cy="4351338"/>
          </a:xfrm>
        </p:spPr>
        <p:txBody>
          <a:bodyPr/>
          <a:lstStyle/>
          <a:p>
            <a:r>
              <a:rPr lang="de-CH" b="1" dirty="0"/>
              <a:t>ADD 98</a:t>
            </a:r>
            <a:r>
              <a:rPr lang="de-CH" dirty="0"/>
              <a:t>:</a:t>
            </a:r>
            <a:br>
              <a:rPr lang="de-CH" dirty="0"/>
            </a:br>
            <a:r>
              <a:rPr lang="de-CH" b="1" dirty="0"/>
              <a:t>Add</a:t>
            </a:r>
            <a:r>
              <a:rPr lang="de-CH" dirty="0"/>
              <a:t>iere Wert in Slot </a:t>
            </a:r>
            <a:r>
              <a:rPr lang="de-CH" b="1" dirty="0"/>
              <a:t>98</a:t>
            </a:r>
            <a:r>
              <a:rPr lang="de-CH" dirty="0"/>
              <a:t> zum Wert im </a:t>
            </a:r>
            <a:r>
              <a:rPr lang="de-CH" dirty="0" err="1"/>
              <a:t>Akkululator</a:t>
            </a:r>
            <a:endParaRPr lang="de-CH" dirty="0"/>
          </a:p>
          <a:p>
            <a:r>
              <a:rPr lang="de-CH" dirty="0"/>
              <a:t> kurz </a:t>
            </a:r>
            <a:r>
              <a:rPr lang="de-CH" b="1" dirty="0"/>
              <a:t>198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1 für ADD</a:t>
            </a:r>
          </a:p>
          <a:p>
            <a:pPr lvl="1"/>
            <a:r>
              <a:rPr lang="de-CH" dirty="0"/>
              <a:t>98 für Memory-Slot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6C944EB-9C0D-8947-F666-483C2D86D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000" y="2218156"/>
            <a:ext cx="7200000" cy="441342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164510B-85A4-355E-BD6D-730C85C77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000" y="410297"/>
            <a:ext cx="6666788" cy="190303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3D982D0B-95D6-05A7-11FD-BE362F55808A}"/>
              </a:ext>
            </a:extLst>
          </p:cNvPr>
          <p:cNvSpPr txBox="1"/>
          <p:nvPr/>
        </p:nvSpPr>
        <p:spPr>
          <a:xfrm>
            <a:off x="4994031" y="95353"/>
            <a:ext cx="30353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1" dirty="0" err="1"/>
              <a:t>Instruction</a:t>
            </a:r>
            <a:r>
              <a:rPr lang="de-CH" sz="1400" b="1" dirty="0"/>
              <a:t> </a:t>
            </a:r>
            <a:r>
              <a:rPr lang="de-CH" sz="1400" b="1" dirty="0" err="1"/>
              <a:t>set</a:t>
            </a:r>
            <a:r>
              <a:rPr lang="de-CH" sz="1400" b="1" dirty="0"/>
              <a:t> «Little Man Computer»</a:t>
            </a:r>
          </a:p>
        </p:txBody>
      </p:sp>
    </p:spTree>
    <p:extLst>
      <p:ext uri="{BB962C8B-B14F-4D97-AF65-F5344CB8AC3E}">
        <p14:creationId xmlns:p14="http://schemas.microsoft.com/office/powerpoint/2010/main" val="1938047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2E891-98C3-B0DD-8501-CE4A520C3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Zeile 3: STA 99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BF7E6E-1381-2118-F15C-E4C1A383C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3800" cy="4351338"/>
          </a:xfrm>
        </p:spPr>
        <p:txBody>
          <a:bodyPr/>
          <a:lstStyle/>
          <a:p>
            <a:r>
              <a:rPr lang="de-CH" b="1" dirty="0"/>
              <a:t>STA 99</a:t>
            </a:r>
            <a:r>
              <a:rPr lang="de-CH" dirty="0"/>
              <a:t>:</a:t>
            </a:r>
            <a:br>
              <a:rPr lang="de-CH" dirty="0"/>
            </a:br>
            <a:r>
              <a:rPr lang="de-CH" b="1" dirty="0"/>
              <a:t>St</a:t>
            </a:r>
            <a:r>
              <a:rPr lang="de-CH" dirty="0"/>
              <a:t>ore Wert in </a:t>
            </a:r>
            <a:r>
              <a:rPr lang="de-CH" b="1" dirty="0"/>
              <a:t>A</a:t>
            </a:r>
            <a:r>
              <a:rPr lang="de-CH" dirty="0"/>
              <a:t>kkumulator in Slot </a:t>
            </a:r>
            <a:r>
              <a:rPr lang="de-CH" b="1" dirty="0"/>
              <a:t>99</a:t>
            </a:r>
            <a:endParaRPr lang="de-CH" dirty="0"/>
          </a:p>
          <a:p>
            <a:r>
              <a:rPr lang="de-CH" dirty="0"/>
              <a:t> kurz </a:t>
            </a:r>
            <a:r>
              <a:rPr lang="de-CH" b="1" dirty="0"/>
              <a:t>399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3 für STA</a:t>
            </a:r>
          </a:p>
          <a:p>
            <a:pPr lvl="1"/>
            <a:r>
              <a:rPr lang="de-CH" dirty="0"/>
              <a:t>99 für Memory-Slot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F8C3871-11AB-9D75-03FD-64FD904B0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000" y="2196041"/>
            <a:ext cx="7200000" cy="439731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23FE8835-B6FF-A7D3-3E0D-CA5D65258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000" y="410297"/>
            <a:ext cx="6666788" cy="1903031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3BA529D-65EF-634F-DCF5-90E7B09A18F8}"/>
              </a:ext>
            </a:extLst>
          </p:cNvPr>
          <p:cNvSpPr txBox="1"/>
          <p:nvPr/>
        </p:nvSpPr>
        <p:spPr>
          <a:xfrm>
            <a:off x="4994031" y="95353"/>
            <a:ext cx="30353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1" dirty="0" err="1"/>
              <a:t>Instruction</a:t>
            </a:r>
            <a:r>
              <a:rPr lang="de-CH" sz="1400" b="1" dirty="0"/>
              <a:t> </a:t>
            </a:r>
            <a:r>
              <a:rPr lang="de-CH" sz="1400" b="1" dirty="0" err="1"/>
              <a:t>set</a:t>
            </a:r>
            <a:r>
              <a:rPr lang="de-CH" sz="1400" b="1" dirty="0"/>
              <a:t> «Little Man Computer»</a:t>
            </a:r>
          </a:p>
        </p:txBody>
      </p:sp>
    </p:spTree>
    <p:extLst>
      <p:ext uri="{BB962C8B-B14F-4D97-AF65-F5344CB8AC3E}">
        <p14:creationId xmlns:p14="http://schemas.microsoft.com/office/powerpoint/2010/main" val="677589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2E891-98C3-B0DD-8501-CE4A520C3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Zeile 4: OUT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BF7E6E-1381-2118-F15C-E4C1A383C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71580" cy="4351338"/>
          </a:xfrm>
        </p:spPr>
        <p:txBody>
          <a:bodyPr/>
          <a:lstStyle/>
          <a:p>
            <a:r>
              <a:rPr lang="de-CH" b="1" dirty="0"/>
              <a:t>OUT</a:t>
            </a:r>
            <a:r>
              <a:rPr lang="de-CH" dirty="0"/>
              <a:t>:</a:t>
            </a:r>
            <a:br>
              <a:rPr lang="de-CH" dirty="0"/>
            </a:br>
            <a:r>
              <a:rPr lang="de-CH" b="1" dirty="0"/>
              <a:t>Out</a:t>
            </a:r>
            <a:r>
              <a:rPr lang="de-CH" dirty="0"/>
              <a:t>put Wert im Akkumulator</a:t>
            </a:r>
          </a:p>
          <a:p>
            <a:r>
              <a:rPr lang="de-CH" dirty="0"/>
              <a:t>kurz </a:t>
            </a:r>
            <a:r>
              <a:rPr lang="de-CH" b="1" dirty="0"/>
              <a:t>902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9 für Input/Output</a:t>
            </a:r>
          </a:p>
          <a:p>
            <a:pPr lvl="1"/>
            <a:r>
              <a:rPr lang="de-CH" dirty="0"/>
              <a:t>02 für Output</a:t>
            </a:r>
            <a:br>
              <a:rPr lang="de-CH" dirty="0"/>
            </a:br>
            <a:r>
              <a:rPr lang="de-CH" dirty="0"/>
              <a:t>(Input wäre 01)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3FF0E5F-1B5F-0E28-D0C6-D8F483C09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000" y="2174994"/>
            <a:ext cx="7200000" cy="441836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009FF87-BE7D-6272-0C95-AF7B9D709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000" y="410297"/>
            <a:ext cx="6666788" cy="190303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F95024C-A1EA-4045-4074-B54D5CFEC520}"/>
              </a:ext>
            </a:extLst>
          </p:cNvPr>
          <p:cNvSpPr txBox="1"/>
          <p:nvPr/>
        </p:nvSpPr>
        <p:spPr>
          <a:xfrm>
            <a:off x="4994031" y="95353"/>
            <a:ext cx="30353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1" dirty="0" err="1"/>
              <a:t>Instruction</a:t>
            </a:r>
            <a:r>
              <a:rPr lang="de-CH" sz="1400" b="1" dirty="0"/>
              <a:t> </a:t>
            </a:r>
            <a:r>
              <a:rPr lang="de-CH" sz="1400" b="1" dirty="0" err="1"/>
              <a:t>set</a:t>
            </a:r>
            <a:r>
              <a:rPr lang="de-CH" sz="1400" b="1" dirty="0"/>
              <a:t> «Little Man Computer»</a:t>
            </a:r>
          </a:p>
        </p:txBody>
      </p:sp>
    </p:spTree>
    <p:extLst>
      <p:ext uri="{BB962C8B-B14F-4D97-AF65-F5344CB8AC3E}">
        <p14:creationId xmlns:p14="http://schemas.microsoft.com/office/powerpoint/2010/main" val="2702111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2E891-98C3-B0DD-8501-CE4A520C3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Zeile 5: HLT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BF7E6E-1381-2118-F15C-E4C1A383C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71580" cy="4351338"/>
          </a:xfrm>
        </p:spPr>
        <p:txBody>
          <a:bodyPr/>
          <a:lstStyle/>
          <a:p>
            <a:r>
              <a:rPr lang="de-CH" b="1" dirty="0"/>
              <a:t>HLT</a:t>
            </a:r>
            <a:r>
              <a:rPr lang="de-CH" dirty="0"/>
              <a:t>:</a:t>
            </a:r>
            <a:br>
              <a:rPr lang="de-CH" dirty="0"/>
            </a:br>
            <a:r>
              <a:rPr lang="de-CH" b="1" dirty="0"/>
              <a:t>H</a:t>
            </a:r>
            <a:r>
              <a:rPr lang="de-CH" dirty="0"/>
              <a:t>a</a:t>
            </a:r>
            <a:r>
              <a:rPr lang="de-CH" b="1" dirty="0"/>
              <a:t>lt</a:t>
            </a:r>
            <a:r>
              <a:rPr lang="de-CH" dirty="0"/>
              <a:t> Programm</a:t>
            </a:r>
          </a:p>
          <a:p>
            <a:r>
              <a:rPr lang="de-CH" dirty="0"/>
              <a:t>Little Man hat fertig gearbeitet</a:t>
            </a:r>
          </a:p>
          <a:p>
            <a:r>
              <a:rPr lang="de-CH" dirty="0"/>
              <a:t>kurz 000: für HLT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A00D70F-A7CE-BEAC-9669-CFD33181C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000" y="2210635"/>
            <a:ext cx="7200000" cy="441524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1A596F5-312E-27F5-6BAA-34B429F68B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000" y="410297"/>
            <a:ext cx="6666788" cy="190303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DE2EB6E-4037-41EC-CBC7-34E10B6B1664}"/>
              </a:ext>
            </a:extLst>
          </p:cNvPr>
          <p:cNvSpPr txBox="1"/>
          <p:nvPr/>
        </p:nvSpPr>
        <p:spPr>
          <a:xfrm>
            <a:off x="4994031" y="95353"/>
            <a:ext cx="30353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400" b="1" dirty="0" err="1"/>
              <a:t>Instruction</a:t>
            </a:r>
            <a:r>
              <a:rPr lang="de-CH" sz="1400" b="1" dirty="0"/>
              <a:t> </a:t>
            </a:r>
            <a:r>
              <a:rPr lang="de-CH" sz="1400" b="1" dirty="0" err="1"/>
              <a:t>set</a:t>
            </a:r>
            <a:r>
              <a:rPr lang="de-CH" sz="1400" b="1" dirty="0"/>
              <a:t> «Little Man Computer»</a:t>
            </a:r>
          </a:p>
        </p:txBody>
      </p:sp>
    </p:spTree>
    <p:extLst>
      <p:ext uri="{BB962C8B-B14F-4D97-AF65-F5344CB8AC3E}">
        <p14:creationId xmlns:p14="http://schemas.microsoft.com/office/powerpoint/2010/main" val="2878479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730ACE-F24C-1B41-7750-56F27272F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C6848C-A3C3-0F9C-AD40-CF7817DA6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b="1" dirty="0"/>
              <a:t>Hauptziel: Verstehen, was beim Programmieren im Hintergrund passiert.</a:t>
            </a:r>
          </a:p>
          <a:p>
            <a:r>
              <a:rPr lang="de-CH" dirty="0"/>
              <a:t>Zusammenspiel von Software und Hardware verstehen.</a:t>
            </a:r>
          </a:p>
          <a:p>
            <a:r>
              <a:rPr lang="de-CH" dirty="0"/>
              <a:t>Wissen, welche Sprache die CPU eigentlich versteht.</a:t>
            </a:r>
          </a:p>
          <a:p>
            <a:r>
              <a:rPr lang="de-CH" dirty="0"/>
              <a:t>Wenig Assembler programmieren können.</a:t>
            </a:r>
          </a:p>
        </p:txBody>
      </p:sp>
    </p:spTree>
    <p:extLst>
      <p:ext uri="{BB962C8B-B14F-4D97-AF65-F5344CB8AC3E}">
        <p14:creationId xmlns:p14="http://schemas.microsoft.com/office/powerpoint/2010/main" val="940014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D43306-5978-6F3F-1DEA-C83641EF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Prozessor / CPU (Central </a:t>
            </a:r>
            <a:r>
              <a:rPr lang="de-CH" dirty="0" err="1"/>
              <a:t>processing</a:t>
            </a:r>
            <a:r>
              <a:rPr lang="de-CH" dirty="0"/>
              <a:t> </a:t>
            </a:r>
            <a:r>
              <a:rPr lang="de-CH" dirty="0" err="1"/>
              <a:t>unit</a:t>
            </a:r>
            <a:r>
              <a:rPr lang="de-CH" dirty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979717-C9D5-CF46-6527-711A3CE57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de-CH" dirty="0"/>
              <a:t>Fragen: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dirty="0"/>
              <a:t>Was ist Prozessor? Wozu wird benötigt?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dirty="0"/>
              <a:t>Welche Grössen beschreiben Prozessor?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dirty="0"/>
              <a:t>Was für einen Prozessor hat dein Laptop?</a:t>
            </a:r>
          </a:p>
          <a:p>
            <a:r>
              <a:rPr lang="de-CH" dirty="0"/>
              <a:t>Antworten: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dirty="0"/>
              <a:t>‘Gehirn’ des Computers, führt Befehle und Berechnungen aus.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dirty="0"/>
              <a:t>Grössen:</a:t>
            </a:r>
          </a:p>
          <a:p>
            <a:pPr lvl="2"/>
            <a:r>
              <a:rPr lang="de-CH" dirty="0"/>
              <a:t>Taktfrequenz in Giga-Hertz</a:t>
            </a:r>
          </a:p>
          <a:p>
            <a:pPr lvl="2"/>
            <a:r>
              <a:rPr lang="de-CH" dirty="0"/>
              <a:t>Anzahl Cores (einzelne ‘CPUs’ in CPU)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dirty="0"/>
              <a:t>Surface Pro 8 i7:</a:t>
            </a:r>
          </a:p>
          <a:p>
            <a:pPr lvl="2"/>
            <a:r>
              <a:rPr lang="de-CH" dirty="0"/>
              <a:t>Core i7-1185G7</a:t>
            </a:r>
          </a:p>
          <a:p>
            <a:pPr lvl="2"/>
            <a:r>
              <a:rPr lang="de-CH" dirty="0"/>
              <a:t>4.80 GHz</a:t>
            </a:r>
          </a:p>
          <a:p>
            <a:pPr lvl="2"/>
            <a:r>
              <a:rPr lang="de-CH" dirty="0"/>
              <a:t>4 Cores</a:t>
            </a:r>
          </a:p>
          <a:p>
            <a:pPr lvl="2"/>
            <a:endParaRPr lang="de-CH" dirty="0"/>
          </a:p>
          <a:p>
            <a:pPr lvl="2"/>
            <a:endParaRPr lang="de-CH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49EFC1-26FF-B82A-110E-933A1DA46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990931"/>
            <a:ext cx="3948113" cy="1707972"/>
          </a:xfrm>
          <a:prstGeom prst="rect">
            <a:avLst/>
          </a:prstGeom>
        </p:spPr>
      </p:pic>
      <p:pic>
        <p:nvPicPr>
          <p:cNvPr id="8" name="Picture 2" descr="CPUs bald teurer? Intel warnt vor CPU-Knappheit - PC-WELT">
            <a:extLst>
              <a:ext uri="{FF2B5EF4-FFF2-40B4-BE49-F238E27FC236}">
                <a16:creationId xmlns:a16="http://schemas.microsoft.com/office/drawing/2014/main" id="{75FBAD3A-AFC5-1197-C43E-CB28ACDB1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9867" y="1541134"/>
            <a:ext cx="4509772" cy="225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995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640FE1-06DA-AEAF-3F5C-0D9BAE3F4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Sprache der CPU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1B9015-089E-3076-83A9-B819AA4F2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10863262" cy="5032375"/>
          </a:xfrm>
        </p:spPr>
        <p:txBody>
          <a:bodyPr>
            <a:normAutofit/>
          </a:bodyPr>
          <a:lstStyle/>
          <a:p>
            <a:r>
              <a:rPr lang="de-CH"/>
              <a:t>Was CPU macht: </a:t>
            </a:r>
            <a:r>
              <a:rPr lang="de-CH" b="1"/>
              <a:t>Befehle</a:t>
            </a:r>
            <a:r>
              <a:rPr lang="de-CH"/>
              <a:t> ausführen</a:t>
            </a:r>
          </a:p>
          <a:p>
            <a:r>
              <a:rPr lang="de-CH"/>
              <a:t>CPU </a:t>
            </a:r>
            <a:r>
              <a:rPr lang="de-CH" b="1"/>
              <a:t>kennt nur Binärzahlen </a:t>
            </a:r>
            <a:r>
              <a:rPr lang="de-CH"/>
              <a:t>(0 &amp; 1)</a:t>
            </a:r>
          </a:p>
          <a:p>
            <a:r>
              <a:rPr lang="de-CH"/>
              <a:t>Befehle, die CPU ausführen soll, müssen also in Sprache sein, die CPU versteht</a:t>
            </a:r>
          </a:p>
          <a:p>
            <a:r>
              <a:rPr lang="de-CH"/>
              <a:t>Beispiel: 10010100111011010010100101001101010010110101001…</a:t>
            </a:r>
          </a:p>
          <a:p>
            <a:r>
              <a:rPr lang="de-CH"/>
              <a:t>Diese Sprache heisst </a:t>
            </a:r>
            <a:r>
              <a:rPr lang="de-CH" b="1"/>
              <a:t>Maschinensprache</a:t>
            </a:r>
            <a:endParaRPr lang="de-CH" i="1"/>
          </a:p>
          <a:p>
            <a:r>
              <a:rPr lang="de-CH" b="1"/>
              <a:t>Verschiedene CPUs </a:t>
            </a:r>
            <a:r>
              <a:rPr lang="de-CH"/>
              <a:t>haben verschiedene</a:t>
            </a:r>
            <a:br>
              <a:rPr lang="de-CH"/>
            </a:br>
            <a:r>
              <a:rPr lang="de-CH"/>
              <a:t>Maschinensprachen (aber alle rein binär)</a:t>
            </a:r>
            <a:endParaRPr lang="de-CH" dirty="0"/>
          </a:p>
        </p:txBody>
      </p:sp>
      <p:pic>
        <p:nvPicPr>
          <p:cNvPr id="1026" name="Picture 2" descr="Intel oder AMD - Kaufberatung Prozessor">
            <a:extLst>
              <a:ext uri="{FF2B5EF4-FFF2-40B4-BE49-F238E27FC236}">
                <a16:creationId xmlns:a16="http://schemas.microsoft.com/office/drawing/2014/main" id="{96B614E7-DB80-F529-E1AF-30BAD8C48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623" y="4332287"/>
            <a:ext cx="4114679" cy="232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790 Binary Vortex Stock Photos, Pictures &amp; Royalty-Free Images - iStock">
            <a:extLst>
              <a:ext uri="{FF2B5EF4-FFF2-40B4-BE49-F238E27FC236}">
                <a16:creationId xmlns:a16="http://schemas.microsoft.com/office/drawing/2014/main" id="{97F4BEB5-ED6F-0AC0-1F13-652B0A43B2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17" b="21247"/>
          <a:stretch/>
        </p:blipFill>
        <p:spPr bwMode="auto">
          <a:xfrm>
            <a:off x="6486525" y="319088"/>
            <a:ext cx="5505450" cy="2425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0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640FE1-06DA-AEAF-3F5C-0D9BAE3F4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Sprache der CPU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1B9015-089E-3076-83A9-B819AA4F2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7510780" cy="5032375"/>
          </a:xfrm>
        </p:spPr>
        <p:txBody>
          <a:bodyPr>
            <a:normAutofit fontScale="92500"/>
          </a:bodyPr>
          <a:lstStyle/>
          <a:p>
            <a:r>
              <a:rPr lang="de-CH" i="1" dirty="0"/>
              <a:t>Wie</a:t>
            </a:r>
            <a:r>
              <a:rPr lang="de-CH" dirty="0"/>
              <a:t> können wir nun </a:t>
            </a:r>
            <a:r>
              <a:rPr lang="de-CH" i="1" dirty="0"/>
              <a:t>Programmieren</a:t>
            </a:r>
            <a:r>
              <a:rPr lang="de-CH" dirty="0"/>
              <a:t>?</a:t>
            </a:r>
          </a:p>
          <a:p>
            <a:r>
              <a:rPr lang="de-CH" b="1" dirty="0"/>
              <a:t>Variante 1:</a:t>
            </a:r>
            <a:r>
              <a:rPr lang="de-CH" dirty="0"/>
              <a:t> Code  </a:t>
            </a:r>
            <a:r>
              <a:rPr lang="de-CH" i="1" dirty="0"/>
              <a:t>direkt in Maschinensprache </a:t>
            </a:r>
            <a:r>
              <a:rPr lang="de-CH" dirty="0"/>
              <a:t>schreiben!</a:t>
            </a:r>
          </a:p>
          <a:p>
            <a:pPr marL="0" indent="0">
              <a:buNone/>
            </a:pPr>
            <a:endParaRPr lang="de-CH" b="1" dirty="0"/>
          </a:p>
          <a:p>
            <a:pPr marL="0" indent="0">
              <a:buNone/>
            </a:pPr>
            <a:endParaRPr lang="de-CH" b="1" dirty="0"/>
          </a:p>
          <a:p>
            <a:r>
              <a:rPr lang="de-CH" b="1" dirty="0"/>
              <a:t>Variante 2: </a:t>
            </a:r>
            <a:r>
              <a:rPr lang="de-CH" i="1" dirty="0"/>
              <a:t>Programmiersprache</a:t>
            </a:r>
            <a:r>
              <a:rPr lang="de-CH" dirty="0"/>
              <a:t> wie Python wählen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r>
              <a:rPr lang="de-CH" b="1" dirty="0"/>
              <a:t>Variante 3:</a:t>
            </a:r>
            <a:r>
              <a:rPr lang="de-CH" dirty="0"/>
              <a:t> Programmieren in Assembler (Zwischending, später mehr)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D67D165-AB27-F594-1C22-BB7DF4A179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06"/>
          <a:stretch/>
        </p:blipFill>
        <p:spPr bwMode="auto">
          <a:xfrm>
            <a:off x="8348980" y="1412875"/>
            <a:ext cx="361823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Emoji schockiert Stockvektoren, lizenzfreie Illustrationen | Depositphotos">
            <a:extLst>
              <a:ext uri="{FF2B5EF4-FFF2-40B4-BE49-F238E27FC236}">
                <a16:creationId xmlns:a16="http://schemas.microsoft.com/office/drawing/2014/main" id="{9804C0E6-2F8B-6795-504E-BFDD6BF9A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955" y="2652052"/>
            <a:ext cx="2284132" cy="1348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aumen Hoch Smiley Gesicht Emoji - Kostenlose Vektorgrafik auf Pixabay">
            <a:extLst>
              <a:ext uri="{FF2B5EF4-FFF2-40B4-BE49-F238E27FC236}">
                <a16:creationId xmlns:a16="http://schemas.microsoft.com/office/drawing/2014/main" id="{9277C362-B8D2-8E36-6E81-C75A2A6B6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353" y="4618668"/>
            <a:ext cx="1927734" cy="134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900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99AF65-3B9F-9D16-DB29-321E78911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Programmiersprachen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D356C6-4D54-473B-9832-BF609EDAC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de-CH" dirty="0"/>
              <a:t>Anstelle Befehle (Code) direkt in Maschinensprache zu schreiben, können eine </a:t>
            </a:r>
            <a:r>
              <a:rPr lang="de-CH" b="1" dirty="0"/>
              <a:t>Programmiersprache</a:t>
            </a:r>
            <a:r>
              <a:rPr lang="de-CH" dirty="0"/>
              <a:t> wählen …</a:t>
            </a:r>
          </a:p>
          <a:p>
            <a:r>
              <a:rPr lang="de-CH" dirty="0"/>
              <a:t>… wie Python, C#, Java, …</a:t>
            </a:r>
          </a:p>
          <a:p>
            <a:r>
              <a:rPr lang="de-CH" dirty="0"/>
              <a:t>Achtung: Diese versteht Prozessor </a:t>
            </a:r>
            <a:r>
              <a:rPr lang="de-CH" i="1" dirty="0"/>
              <a:t>nicht direkt!</a:t>
            </a:r>
          </a:p>
          <a:p>
            <a:r>
              <a:rPr lang="de-CH" dirty="0"/>
              <a:t>Muss diese zuerst deinem Computer ‘</a:t>
            </a:r>
            <a:r>
              <a:rPr lang="de-CH" i="1" dirty="0"/>
              <a:t>beibringen’</a:t>
            </a:r>
            <a:endParaRPr lang="de-CH" dirty="0"/>
          </a:p>
          <a:p>
            <a:r>
              <a:rPr lang="de-CH" dirty="0"/>
              <a:t>Mit Installation von </a:t>
            </a:r>
            <a:r>
              <a:rPr lang="de-CH" dirty="0" err="1"/>
              <a:t>TigerJython</a:t>
            </a:r>
            <a:r>
              <a:rPr lang="de-CH" dirty="0"/>
              <a:t> hast du deinem Computer Python ‘beigebracht’!</a:t>
            </a:r>
          </a:p>
          <a:p>
            <a:r>
              <a:rPr lang="de-CH" dirty="0"/>
              <a:t>Was passiert, wenn man </a:t>
            </a:r>
            <a:r>
              <a:rPr lang="de-CH" b="1" dirty="0"/>
              <a:t>Python-Code ausführt</a:t>
            </a:r>
            <a:r>
              <a:rPr lang="de-CH" dirty="0"/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dirty="0"/>
              <a:t>Python-Code wird </a:t>
            </a:r>
            <a:r>
              <a:rPr lang="de-CH" b="1" dirty="0"/>
              <a:t>in Maschinensprache übersetzt</a:t>
            </a:r>
            <a:r>
              <a:rPr lang="de-CH" dirty="0"/>
              <a:t>:</a:t>
            </a:r>
            <a:br>
              <a:rPr lang="de-CH" dirty="0"/>
            </a:br>
            <a:r>
              <a:rPr lang="de-CH" dirty="0"/>
              <a:t>’</a:t>
            </a:r>
            <a:r>
              <a:rPr lang="de-CH" dirty="0" err="1"/>
              <a:t>while</a:t>
            </a:r>
            <a:r>
              <a:rPr lang="de-CH" dirty="0"/>
              <a:t> i &lt; 10’ -&gt; «101100101001010110010100110101000101101001»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CH" dirty="0"/>
              <a:t>Code in </a:t>
            </a:r>
            <a:r>
              <a:rPr lang="de-CH" b="1" dirty="0"/>
              <a:t>Maschinensprache</a:t>
            </a:r>
            <a:r>
              <a:rPr lang="de-CH" dirty="0"/>
              <a:t> wird von CPU </a:t>
            </a:r>
            <a:r>
              <a:rPr lang="de-CH" b="1" dirty="0"/>
              <a:t>ausgeführt</a:t>
            </a:r>
          </a:p>
          <a:p>
            <a:r>
              <a:rPr lang="de-CH" dirty="0"/>
              <a:t>Achtung: Dies ist massiv vereinfacht dargestellt!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02286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hteck 33">
            <a:extLst>
              <a:ext uri="{FF2B5EF4-FFF2-40B4-BE49-F238E27FC236}">
                <a16:creationId xmlns:a16="http://schemas.microsoft.com/office/drawing/2014/main" id="{E25A4D80-D264-9CEF-222D-3CCA56696CB2}"/>
              </a:ext>
            </a:extLst>
          </p:cNvPr>
          <p:cNvSpPr/>
          <p:nvPr/>
        </p:nvSpPr>
        <p:spPr>
          <a:xfrm>
            <a:off x="228930" y="1690688"/>
            <a:ext cx="1948013" cy="50657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de-CH" sz="2400" dirty="0">
                <a:solidFill>
                  <a:srgbClr val="0070C0"/>
                </a:solidFill>
              </a:rPr>
              <a:t>sichtbar für </a:t>
            </a:r>
            <a:r>
              <a:rPr lang="de-CH" sz="2400" dirty="0" err="1">
                <a:solidFill>
                  <a:srgbClr val="0070C0"/>
                </a:solidFill>
              </a:rPr>
              <a:t>Benutzer:in</a:t>
            </a:r>
            <a:endParaRPr lang="de-CH" sz="2400" dirty="0">
              <a:solidFill>
                <a:srgbClr val="0070C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F99B1668-0AEB-533D-DD49-7A99EA32AAAF}"/>
              </a:ext>
            </a:extLst>
          </p:cNvPr>
          <p:cNvSpPr/>
          <p:nvPr/>
        </p:nvSpPr>
        <p:spPr>
          <a:xfrm>
            <a:off x="2248065" y="1690688"/>
            <a:ext cx="9811855" cy="5065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de-CH" sz="2400">
                <a:solidFill>
                  <a:srgbClr val="0070C0"/>
                </a:solidFill>
              </a:rPr>
              <a:t>passiert </a:t>
            </a:r>
            <a:r>
              <a:rPr lang="de-CH" sz="2400" dirty="0">
                <a:solidFill>
                  <a:srgbClr val="0070C0"/>
                </a:solidFill>
              </a:rPr>
              <a:t>im Hintergrund, ist</a:t>
            </a:r>
            <a:br>
              <a:rPr lang="de-CH" sz="2400" dirty="0">
                <a:solidFill>
                  <a:srgbClr val="0070C0"/>
                </a:solidFill>
              </a:rPr>
            </a:br>
            <a:r>
              <a:rPr lang="de-CH" sz="2400" dirty="0">
                <a:solidFill>
                  <a:srgbClr val="0070C0"/>
                </a:solidFill>
              </a:rPr>
              <a:t>unsichtbar für </a:t>
            </a:r>
            <a:r>
              <a:rPr lang="de-CH" sz="2400" dirty="0" err="1">
                <a:solidFill>
                  <a:srgbClr val="0070C0"/>
                </a:solidFill>
              </a:rPr>
              <a:t>Benutzer:in</a:t>
            </a:r>
            <a:endParaRPr lang="de-CH" sz="2400" dirty="0">
              <a:solidFill>
                <a:srgbClr val="0070C0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7B04E9-140F-508D-198E-C951077F0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57240" cy="1325563"/>
          </a:xfrm>
        </p:spPr>
        <p:txBody>
          <a:bodyPr/>
          <a:lstStyle/>
          <a:p>
            <a:r>
              <a:rPr lang="de-CH" dirty="0"/>
              <a:t>Ausführen von Code (F5)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B706A5D-64F7-CA97-3088-66C52E3F1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26" y="2446402"/>
            <a:ext cx="1663726" cy="145699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9BCCDB4-8FD3-FF90-91DF-4B8479A78785}"/>
              </a:ext>
            </a:extLst>
          </p:cNvPr>
          <p:cNvSpPr txBox="1"/>
          <p:nvPr/>
        </p:nvSpPr>
        <p:spPr>
          <a:xfrm>
            <a:off x="4338320" y="2431483"/>
            <a:ext cx="27395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100101001110110100101001010011010100101101010010110101001101010100101101001010111010100010100111001010010110010100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9212C39-6033-0999-7DA6-1045F4FAAF44}"/>
              </a:ext>
            </a:extLst>
          </p:cNvPr>
          <p:cNvSpPr txBox="1"/>
          <p:nvPr/>
        </p:nvSpPr>
        <p:spPr>
          <a:xfrm>
            <a:off x="305792" y="2062151"/>
            <a:ext cx="1425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/>
              <a:t>Python-Code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180F9B9-E45E-8E43-BA08-854A1177B2A1}"/>
              </a:ext>
            </a:extLst>
          </p:cNvPr>
          <p:cNvSpPr txBox="1"/>
          <p:nvPr/>
        </p:nvSpPr>
        <p:spPr>
          <a:xfrm>
            <a:off x="4338320" y="2051647"/>
            <a:ext cx="2739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/>
              <a:t>Code in Maschinensprache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596B1A15-872D-0FF8-216C-62178301D224}"/>
              </a:ext>
            </a:extLst>
          </p:cNvPr>
          <p:cNvCxnSpPr>
            <a:cxnSpLocks/>
          </p:cNvCxnSpPr>
          <p:nvPr/>
        </p:nvCxnSpPr>
        <p:spPr>
          <a:xfrm>
            <a:off x="2248065" y="2651336"/>
            <a:ext cx="1948015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6939B922-96B3-C6A4-F646-FDF062F208AF}"/>
              </a:ext>
            </a:extLst>
          </p:cNvPr>
          <p:cNvSpPr txBox="1"/>
          <p:nvPr/>
        </p:nvSpPr>
        <p:spPr>
          <a:xfrm>
            <a:off x="2143760" y="2707319"/>
            <a:ext cx="212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Wird umgewandelt in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90CED0B-8286-7746-9ECA-C7F0512FE410}"/>
              </a:ext>
            </a:extLst>
          </p:cNvPr>
          <p:cNvSpPr txBox="1"/>
          <p:nvPr/>
        </p:nvSpPr>
        <p:spPr>
          <a:xfrm>
            <a:off x="9146897" y="2051647"/>
            <a:ext cx="1098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/>
              <a:t>Prozessor</a:t>
            </a:r>
          </a:p>
        </p:txBody>
      </p:sp>
      <p:pic>
        <p:nvPicPr>
          <p:cNvPr id="11" name="Picture 2" descr="CPUs bald teurer? Intel warnt vor CPU-Knappheit - PC-WELT">
            <a:extLst>
              <a:ext uri="{FF2B5EF4-FFF2-40B4-BE49-F238E27FC236}">
                <a16:creationId xmlns:a16="http://schemas.microsoft.com/office/drawing/2014/main" id="{B3737FF7-F563-AE27-306B-57BB78A88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990" y="2478135"/>
            <a:ext cx="2552613" cy="1276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7CB0093D-87E5-C1AC-7508-1746B110CFCD}"/>
              </a:ext>
            </a:extLst>
          </p:cNvPr>
          <p:cNvCxnSpPr>
            <a:cxnSpLocks/>
          </p:cNvCxnSpPr>
          <p:nvPr/>
        </p:nvCxnSpPr>
        <p:spPr>
          <a:xfrm>
            <a:off x="7236817" y="2651336"/>
            <a:ext cx="18389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0BB60DFB-0F59-F96A-A6B0-B4FE4B0173AC}"/>
              </a:ext>
            </a:extLst>
          </p:cNvPr>
          <p:cNvSpPr txBox="1"/>
          <p:nvPr/>
        </p:nvSpPr>
        <p:spPr>
          <a:xfrm>
            <a:off x="7023457" y="2744909"/>
            <a:ext cx="212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Wird ausgeführt</a:t>
            </a:r>
          </a:p>
          <a:p>
            <a:pPr algn="ctr"/>
            <a:r>
              <a:rPr lang="de-CH" dirty="0"/>
              <a:t>von</a:t>
            </a:r>
          </a:p>
        </p:txBody>
      </p:sp>
      <p:pic>
        <p:nvPicPr>
          <p:cNvPr id="16" name="Picture 2" descr="HPE 815101-B21 (1 x 64GB, DDR4-2666, SO-DIMM)">
            <a:extLst>
              <a:ext uri="{FF2B5EF4-FFF2-40B4-BE49-F238E27FC236}">
                <a16:creationId xmlns:a16="http://schemas.microsoft.com/office/drawing/2014/main" id="{6CBE8843-95AE-C7B2-7144-F3D8E66CD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2198" y="4884155"/>
            <a:ext cx="2436713" cy="1872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D88817D8-326B-9E19-5CAB-F7603BBE8F8D}"/>
              </a:ext>
            </a:extLst>
          </p:cNvPr>
          <p:cNvSpPr txBox="1"/>
          <p:nvPr/>
        </p:nvSpPr>
        <p:spPr>
          <a:xfrm>
            <a:off x="9146897" y="4977727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/>
              <a:t>Arbeitsspeicher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D68425E-375E-EA41-9932-E729B8EA7075}"/>
              </a:ext>
            </a:extLst>
          </p:cNvPr>
          <p:cNvSpPr txBox="1"/>
          <p:nvPr/>
        </p:nvSpPr>
        <p:spPr>
          <a:xfrm>
            <a:off x="9355508" y="4109934"/>
            <a:ext cx="212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Lesen und Schreiben</a:t>
            </a:r>
            <a:br>
              <a:rPr lang="de-CH" dirty="0"/>
            </a:br>
            <a:r>
              <a:rPr lang="de-CH" dirty="0"/>
              <a:t>von Werten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686FBE02-DC66-65D9-97BE-4B7482FB38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t="58204" r="67063" b="22491"/>
          <a:stretch/>
        </p:blipFill>
        <p:spPr>
          <a:xfrm>
            <a:off x="427927" y="4698285"/>
            <a:ext cx="1591412" cy="1004531"/>
          </a:xfrm>
          <a:prstGeom prst="rect">
            <a:avLst/>
          </a:prstGeom>
        </p:spPr>
      </p:pic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B4298F60-D271-C617-A262-6DD68C036F3B}"/>
              </a:ext>
            </a:extLst>
          </p:cNvPr>
          <p:cNvCxnSpPr>
            <a:cxnSpLocks/>
          </p:cNvCxnSpPr>
          <p:nvPr/>
        </p:nvCxnSpPr>
        <p:spPr>
          <a:xfrm flipH="1">
            <a:off x="2019339" y="3794175"/>
            <a:ext cx="7056437" cy="1183551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EFC04168-2766-77B8-D47D-F4F404565603}"/>
              </a:ext>
            </a:extLst>
          </p:cNvPr>
          <p:cNvCxnSpPr>
            <a:cxnSpLocks/>
          </p:cNvCxnSpPr>
          <p:nvPr/>
        </p:nvCxnSpPr>
        <p:spPr>
          <a:xfrm>
            <a:off x="11592560" y="3888474"/>
            <a:ext cx="0" cy="1089252"/>
          </a:xfrm>
          <a:prstGeom prst="straightConnector1">
            <a:avLst/>
          </a:prstGeom>
          <a:ln w="5715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A17C1795-E691-7B94-3AE8-8F789C7F679D}"/>
              </a:ext>
            </a:extLst>
          </p:cNvPr>
          <p:cNvSpPr txBox="1"/>
          <p:nvPr/>
        </p:nvSpPr>
        <p:spPr>
          <a:xfrm>
            <a:off x="4541881" y="4445461"/>
            <a:ext cx="3916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Gibt Resultat(</a:t>
            </a:r>
            <a:r>
              <a:rPr lang="de-CH" dirty="0" err="1"/>
              <a:t>e</a:t>
            </a:r>
            <a:r>
              <a:rPr lang="de-CH" dirty="0"/>
              <a:t>) zurück, damit ausgegeben werden können</a:t>
            </a:r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id="{5C5F2044-4F97-B411-7A81-2BEAD9C466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156" t="9520" r="66223" b="83382"/>
          <a:stretch/>
        </p:blipFill>
        <p:spPr>
          <a:xfrm>
            <a:off x="7023457" y="528123"/>
            <a:ext cx="1131111" cy="1002873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908B7400-8845-0729-8AF1-FAAB6856664E}"/>
              </a:ext>
            </a:extLst>
          </p:cNvPr>
          <p:cNvSpPr txBox="1"/>
          <p:nvPr/>
        </p:nvSpPr>
        <p:spPr>
          <a:xfrm>
            <a:off x="348043" y="4328953"/>
            <a:ext cx="16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/>
              <a:t>Ausgabefenster</a:t>
            </a:r>
          </a:p>
        </p:txBody>
      </p:sp>
    </p:spTree>
    <p:extLst>
      <p:ext uri="{BB962C8B-B14F-4D97-AF65-F5344CB8AC3E}">
        <p14:creationId xmlns:p14="http://schemas.microsoft.com/office/powerpoint/2010/main" val="298323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0" grpId="0" animBg="1"/>
      <p:bldP spid="5" grpId="0"/>
      <p:bldP spid="6" grpId="0"/>
      <p:bldP spid="7" grpId="0"/>
      <p:bldP spid="10" grpId="0"/>
      <p:bldP spid="12" grpId="0"/>
      <p:bldP spid="14" grpId="0"/>
      <p:bldP spid="17" grpId="0"/>
      <p:bldP spid="22" grpId="0"/>
      <p:bldP spid="27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6A9FDF-9103-27A7-B77D-E01F619E5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46"/>
            <a:ext cx="10515600" cy="1325563"/>
          </a:xfrm>
        </p:spPr>
        <p:txBody>
          <a:bodyPr/>
          <a:lstStyle/>
          <a:p>
            <a:r>
              <a:rPr lang="de-CH" dirty="0"/>
              <a:t>Assembler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AA14E0-549E-EE29-B2AC-9BED9F488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3076"/>
            <a:ext cx="10888226" cy="5764924"/>
          </a:xfrm>
        </p:spPr>
        <p:txBody>
          <a:bodyPr>
            <a:normAutofit fontScale="92500" lnSpcReduction="20000"/>
          </a:bodyPr>
          <a:lstStyle/>
          <a:p>
            <a:r>
              <a:rPr lang="de-CH" dirty="0"/>
              <a:t>Maschinensprache programmieren ist praktisch unmöglich für Menschen, deshalb …</a:t>
            </a:r>
          </a:p>
          <a:p>
            <a:r>
              <a:rPr lang="de-CH" b="1" dirty="0"/>
              <a:t>Assembler</a:t>
            </a:r>
            <a:r>
              <a:rPr lang="de-CH" dirty="0"/>
              <a:t>: </a:t>
            </a:r>
            <a:r>
              <a:rPr lang="de-CH" i="1" dirty="0"/>
              <a:t>Übersetzung von Maschinensprache </a:t>
            </a:r>
            <a:r>
              <a:rPr lang="de-CH" dirty="0"/>
              <a:t>(binär) in etwas, was für Menschen noch verständlich ist (Buchstaben, Zahlen).</a:t>
            </a:r>
          </a:p>
          <a:p>
            <a:r>
              <a:rPr lang="de-CH" dirty="0"/>
              <a:t>Beispiel: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Kann damit direkt für CPU programmieren</a:t>
            </a:r>
          </a:p>
          <a:p>
            <a:r>
              <a:rPr lang="de-CH" dirty="0"/>
              <a:t>Warum will man das?</a:t>
            </a:r>
          </a:p>
          <a:p>
            <a:pPr lvl="1"/>
            <a:r>
              <a:rPr lang="de-CH" dirty="0"/>
              <a:t>Früher: einzige Möglichkeit</a:t>
            </a:r>
          </a:p>
          <a:p>
            <a:pPr lvl="1"/>
            <a:r>
              <a:rPr lang="de-CH" dirty="0"/>
              <a:t>Heute: Code in Programmiersprache schreiben, dann in Assembler </a:t>
            </a:r>
            <a:r>
              <a:rPr lang="de-CH" b="1" dirty="0"/>
              <a:t>optimieren</a:t>
            </a:r>
          </a:p>
          <a:p>
            <a:r>
              <a:rPr lang="de-CH" dirty="0"/>
              <a:t>Nutzen «Little Man Computer»:</a:t>
            </a:r>
          </a:p>
          <a:p>
            <a:pPr lvl="1"/>
            <a:r>
              <a:rPr lang="de-CH" dirty="0"/>
              <a:t>Modell von einfacher CPU …</a:t>
            </a:r>
          </a:p>
          <a:p>
            <a:pPr lvl="1"/>
            <a:r>
              <a:rPr lang="de-CH" dirty="0"/>
              <a:t>… um Von-Neumann-Architektur zu demonstrieren</a:t>
            </a:r>
          </a:p>
          <a:p>
            <a:pPr lvl="1"/>
            <a:r>
              <a:rPr lang="de-CH" dirty="0"/>
              <a:t>Simulationen im Web: </a:t>
            </a:r>
            <a:r>
              <a:rPr lang="de-CH" dirty="0">
                <a:hlinkClick r:id="rId2"/>
              </a:rPr>
              <a:t>https://peterhigginson.co.uk/lmc/</a:t>
            </a:r>
            <a:r>
              <a:rPr lang="de-CH" dirty="0"/>
              <a:t> </a:t>
            </a:r>
          </a:p>
          <a:p>
            <a:endParaRPr lang="de-CH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6FD1652-82DA-98DC-8EBD-00EB055E4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671" y="2418639"/>
            <a:ext cx="1014022" cy="149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28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E20FBD-688E-34B8-5293-7439C6B0F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Von-Neumann-Architektur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C05346-B62B-BC8D-D344-EFCA2679C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2739"/>
          </a:xfrm>
        </p:spPr>
        <p:txBody>
          <a:bodyPr/>
          <a:lstStyle/>
          <a:p>
            <a:r>
              <a:rPr lang="de-CH" dirty="0"/>
              <a:t>Einfaches Modell, wie Computer funktioniert </a:t>
            </a:r>
          </a:p>
          <a:p>
            <a:r>
              <a:rPr lang="de-CH" dirty="0"/>
              <a:t>1945 von John von Neumann</a:t>
            </a:r>
          </a:p>
          <a:p>
            <a:r>
              <a:rPr lang="de-CH" dirty="0"/>
              <a:t>Gilt grossteilts auch noch für moderne Computer</a:t>
            </a:r>
          </a:p>
          <a:p>
            <a:r>
              <a:rPr lang="de-CH" dirty="0"/>
              <a:t>Wichtigste Elemente:</a:t>
            </a:r>
          </a:p>
          <a:p>
            <a:pPr lvl="1"/>
            <a:r>
              <a:rPr lang="de-CH" dirty="0"/>
              <a:t>CPU (mit CU, ALU,…)</a:t>
            </a:r>
          </a:p>
          <a:p>
            <a:pPr lvl="1"/>
            <a:r>
              <a:rPr lang="de-CH" dirty="0"/>
              <a:t>Memory (RAM)</a:t>
            </a:r>
          </a:p>
          <a:p>
            <a:pPr lvl="1"/>
            <a:r>
              <a:rPr lang="de-CH" dirty="0"/>
              <a:t>Input / Output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FC75685-3E1A-5617-A659-D10A04655B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9066" y="169636"/>
            <a:ext cx="2794000" cy="364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Von Neumann architecture - Wikipedia">
            <a:extLst>
              <a:ext uri="{FF2B5EF4-FFF2-40B4-BE49-F238E27FC236}">
                <a16:creationId xmlns:a16="http://schemas.microsoft.com/office/drawing/2014/main" id="{91606AC8-464F-5144-63DF-F092A7B49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420" y="3328517"/>
            <a:ext cx="5677646" cy="3283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856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918</Words>
  <Application>Microsoft Macintosh PowerPoint</Application>
  <PresentationFormat>Breitbild</PresentationFormat>
  <Paragraphs>166</Paragraphs>
  <Slides>18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</vt:lpstr>
      <vt:lpstr>Assembler</vt:lpstr>
      <vt:lpstr>Ziele</vt:lpstr>
      <vt:lpstr>Prozessor / CPU (Central processing unit)</vt:lpstr>
      <vt:lpstr>Sprache der CPU</vt:lpstr>
      <vt:lpstr>Sprache der CPU</vt:lpstr>
      <vt:lpstr>Programmiersprachen</vt:lpstr>
      <vt:lpstr>Ausführen von Code (F5)</vt:lpstr>
      <vt:lpstr>Assembler</vt:lpstr>
      <vt:lpstr>Von-Neumann-Architektur</vt:lpstr>
      <vt:lpstr>Von-Neumann-Architektur</vt:lpstr>
      <vt:lpstr>Little Man Computer</vt:lpstr>
      <vt:lpstr>Little Man Computer</vt:lpstr>
      <vt:lpstr>Little Man Computer</vt:lpstr>
      <vt:lpstr>Zeile 1: LDA 97</vt:lpstr>
      <vt:lpstr>Zeile 2: ADD 98</vt:lpstr>
      <vt:lpstr>Zeile 3: STA 99</vt:lpstr>
      <vt:lpstr>Zeile 4: OUT</vt:lpstr>
      <vt:lpstr>Zeile 5: HLT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Maschinensprache</dc:title>
  <dc:creator>Schärer Andreas</dc:creator>
  <cp:lastModifiedBy>Schärer Andreas</cp:lastModifiedBy>
  <cp:revision>79</cp:revision>
  <dcterms:created xsi:type="dcterms:W3CDTF">2022-06-06T12:24:46Z</dcterms:created>
  <dcterms:modified xsi:type="dcterms:W3CDTF">2022-06-06T18:52:18Z</dcterms:modified>
</cp:coreProperties>
</file>

<file path=docProps/thumbnail.jpeg>
</file>